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94" r:id="rId3"/>
    <p:sldId id="261" r:id="rId4"/>
    <p:sldId id="289" r:id="rId5"/>
    <p:sldId id="291" r:id="rId6"/>
    <p:sldId id="309" r:id="rId7"/>
    <p:sldId id="286" r:id="rId8"/>
    <p:sldId id="296" r:id="rId9"/>
    <p:sldId id="303" r:id="rId10"/>
    <p:sldId id="297" r:id="rId11"/>
    <p:sldId id="306" r:id="rId12"/>
    <p:sldId id="298" r:id="rId13"/>
    <p:sldId id="307" r:id="rId14"/>
    <p:sldId id="299" r:id="rId15"/>
    <p:sldId id="308" r:id="rId16"/>
    <p:sldId id="28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8E0C"/>
    <a:srgbClr val="99EB15"/>
    <a:srgbClr val="E11F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565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F6D68D-F5C9-4FAE-8887-19FEECADD99F}" type="datetimeFigureOut">
              <a:rPr lang="en-US" smtClean="0"/>
              <a:pPr/>
              <a:t>1/31/2009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CAC79-B830-4379-BAE8-3AEBC459607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lang="en-US" sz="4800" kern="1200" dirty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</a:t>
            </a:r>
            <a:r>
              <a:rPr lang="en-US" dirty="0" err="1" smtClean="0"/>
              <a:t>Masafadfafdfter</a:t>
            </a:r>
            <a:r>
              <a:rPr lang="en-US" dirty="0" smtClean="0"/>
              <a:t> title </a:t>
            </a:r>
            <a:r>
              <a:rPr lang="en-US" dirty="0" err="1" smtClean="0"/>
              <a:t>stylefasdfasdfasdfasd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1/31/2009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939784"/>
          </a:xfrm>
        </p:spPr>
        <p:txBody>
          <a:bodyPr>
            <a:normAutofit/>
          </a:bodyPr>
          <a:lstStyle/>
          <a:p>
            <a:r>
              <a:rPr lang="en-US" dirty="0" smtClean="0"/>
              <a:t>All for One and One for All!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2046309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 err="1" smtClean="0">
                <a:solidFill>
                  <a:schemeClr val="tx2"/>
                </a:solidFill>
              </a:rPr>
              <a:t>IRISDocument</a:t>
            </a:r>
            <a:r>
              <a:rPr lang="en-US" sz="4000" b="1" dirty="0" smtClean="0">
                <a:solidFill>
                  <a:schemeClr val="tx2"/>
                </a:solidFill>
              </a:rPr>
              <a:t> Server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sz="4000" b="1" dirty="0" err="1" smtClean="0">
                <a:solidFill>
                  <a:schemeClr val="tx2"/>
                </a:solidFill>
              </a:rPr>
              <a:t>IRISPowerscan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sz="4000" b="1" dirty="0" err="1" smtClean="0">
                <a:solidFill>
                  <a:schemeClr val="tx2"/>
                </a:solidFill>
              </a:rPr>
              <a:t>IRISCapture</a:t>
            </a:r>
            <a:r>
              <a:rPr lang="en-US" sz="4000" b="1" dirty="0" smtClean="0">
                <a:solidFill>
                  <a:schemeClr val="tx2"/>
                </a:solidFill>
              </a:rPr>
              <a:t> Pro/X4D</a:t>
            </a:r>
          </a:p>
          <a:p>
            <a:pPr algn="ctr">
              <a:buNone/>
            </a:pPr>
            <a:endParaRPr lang="en-US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b="1" dirty="0" smtClean="0">
                <a:solidFill>
                  <a:schemeClr val="tx2"/>
                </a:solidFill>
              </a:rPr>
              <a:t>Alone or together to meet your needs</a:t>
            </a:r>
          </a:p>
          <a:p>
            <a:pPr algn="ctr">
              <a:buNone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sz="2000" dirty="0" smtClean="0">
                <a:solidFill>
                  <a:schemeClr val="tx2"/>
                </a:solidFill>
              </a:rPr>
              <a:t>Alejandro Grüssi</a:t>
            </a:r>
          </a:p>
          <a:p>
            <a:pPr algn="ctr">
              <a:buNone/>
            </a:pPr>
            <a:r>
              <a:rPr lang="en-US" sz="2000" dirty="0" smtClean="0">
                <a:solidFill>
                  <a:schemeClr val="tx2"/>
                </a:solidFill>
              </a:rPr>
              <a:t>VAR / OEM Account Manager </a:t>
            </a:r>
            <a:endParaRPr lang="en-GB" sz="2000" dirty="0" smtClean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1243034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814514" y="13192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2" name="Oval 11"/>
          <p:cNvSpPr/>
          <p:nvPr/>
        </p:nvSpPr>
        <p:spPr>
          <a:xfrm>
            <a:off x="4024314" y="1243034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024314" y="13192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/>
          </a:p>
        </p:txBody>
      </p:sp>
      <p:sp>
        <p:nvSpPr>
          <p:cNvPr id="14" name="Oval 13"/>
          <p:cNvSpPr/>
          <p:nvPr/>
        </p:nvSpPr>
        <p:spPr>
          <a:xfrm>
            <a:off x="2881314" y="2995634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957514" y="2995634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362483"/>
            <a:ext cx="2214578" cy="404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/>
          <p:nvPr/>
        </p:nvPicPr>
        <p:blipFill>
          <a:blip r:embed="rId3"/>
          <a:srcRect l="57299" t="33048" r="23458" b="62954"/>
          <a:stretch>
            <a:fillRect/>
          </a:stretch>
        </p:blipFill>
        <p:spPr bwMode="auto">
          <a:xfrm>
            <a:off x="3384926" y="5244993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4786314" y="2266960"/>
            <a:ext cx="2857520" cy="714380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en-GB" sz="31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31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en-GB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ocument</a:t>
            </a:r>
            <a: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Server</a:t>
            </a:r>
            <a:endParaRPr lang="en-GB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5C8E0C"/>
              </a:solidFill>
            </a:endParaRPr>
          </a:p>
        </p:txBody>
      </p:sp>
      <p:sp>
        <p:nvSpPr>
          <p:cNvPr id="29" name="Title 7"/>
          <p:cNvSpPr txBox="1">
            <a:spLocks/>
          </p:cNvSpPr>
          <p:nvPr/>
        </p:nvSpPr>
        <p:spPr>
          <a:xfrm>
            <a:off x="457200" y="-24"/>
            <a:ext cx="8229600" cy="939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All for One and One for All!</a:t>
            </a:r>
            <a:endParaRPr lang="en-GB" sz="4800" dirty="0"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latin typeface="Book Antiqua" pitchFamily="18" charset="0"/>
            </a:endParaRPr>
          </a:p>
        </p:txBody>
      </p:sp>
      <p:sp>
        <p:nvSpPr>
          <p:cNvPr id="30" name="Title 19"/>
          <p:cNvSpPr txBox="1">
            <a:spLocks/>
          </p:cNvSpPr>
          <p:nvPr/>
        </p:nvSpPr>
        <p:spPr>
          <a:xfrm>
            <a:off x="3000364" y="4786322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2786050" y="159702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2928927" y="357166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143240" y="500042"/>
            <a:ext cx="550072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OCR Convertor</a:t>
            </a: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 and Hyper Compression </a:t>
            </a: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for Large Volume of </a:t>
            </a:r>
            <a:r>
              <a:rPr lang="en-US" sz="2400" b="1" dirty="0" smtClean="0">
                <a:solidFill>
                  <a:schemeClr val="tx2"/>
                </a:solidFill>
              </a:rPr>
              <a:t>Documents</a:t>
            </a:r>
            <a:endParaRPr lang="en-US" sz="2400" b="1" dirty="0" smtClean="0">
              <a:solidFill>
                <a:schemeClr val="tx2"/>
              </a:solidFill>
            </a:endParaRP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24 Hs Non Stop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Batch Mode / Watch Folder / Service Mode</a:t>
            </a:r>
          </a:p>
          <a:p>
            <a:pPr algn="ctr"/>
            <a:r>
              <a:rPr lang="en-GB" dirty="0" smtClean="0">
                <a:solidFill>
                  <a:schemeClr val="tx2"/>
                </a:solidFill>
              </a:rPr>
              <a:t>Plenty of Input Formats </a:t>
            </a:r>
            <a:r>
              <a:rPr lang="en-GB" sz="1200" dirty="0" smtClean="0">
                <a:solidFill>
                  <a:schemeClr val="tx2"/>
                </a:solidFill>
              </a:rPr>
              <a:t>(*.jpg,*.jpeg,*.j2c,*.j2k,*.jp2,*.tif,*.tiff,*.bmp,*.pdf,*.dcx,*.djv,*.</a:t>
            </a:r>
            <a:r>
              <a:rPr lang="en-GB" sz="1200" dirty="0" err="1" smtClean="0">
                <a:solidFill>
                  <a:schemeClr val="tx2"/>
                </a:solidFill>
              </a:rPr>
              <a:t>djvu</a:t>
            </a:r>
            <a:r>
              <a:rPr lang="en-GB" sz="1200" dirty="0" smtClean="0">
                <a:solidFill>
                  <a:schemeClr val="tx2"/>
                </a:solidFill>
              </a:rPr>
              <a:t>,*.gif,*.psd,*.pct,*.pbm,*.img,*.pcx,*.png)</a:t>
            </a:r>
            <a:endParaRPr lang="en-US" dirty="0" smtClean="0">
              <a:solidFill>
                <a:schemeClr val="tx2"/>
              </a:solidFill>
            </a:endParaRPr>
          </a:p>
          <a:p>
            <a:pPr algn="ctr"/>
            <a:r>
              <a:rPr lang="en-GB" dirty="0" err="1" smtClean="0">
                <a:solidFill>
                  <a:schemeClr val="tx2"/>
                </a:solidFill>
              </a:rPr>
              <a:t>Deskewing</a:t>
            </a:r>
            <a:r>
              <a:rPr lang="en-GB" dirty="0" smtClean="0">
                <a:solidFill>
                  <a:schemeClr val="tx2"/>
                </a:solidFill>
              </a:rPr>
              <a:t> / Orientation Detection / </a:t>
            </a:r>
            <a:r>
              <a:rPr lang="en-GB" dirty="0" err="1" smtClean="0">
                <a:solidFill>
                  <a:schemeClr val="tx2"/>
                </a:solidFill>
              </a:rPr>
              <a:t>Despeckling</a:t>
            </a:r>
            <a:r>
              <a:rPr lang="en-GB" dirty="0" smtClean="0">
                <a:solidFill>
                  <a:schemeClr val="tx2"/>
                </a:solidFill>
              </a:rPr>
              <a:t> / </a:t>
            </a:r>
            <a:r>
              <a:rPr lang="en-US" dirty="0" smtClean="0">
                <a:solidFill>
                  <a:schemeClr val="tx2"/>
                </a:solidFill>
              </a:rPr>
              <a:t>Smoothening</a:t>
            </a: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137 </a:t>
            </a:r>
            <a:r>
              <a:rPr lang="en-US" dirty="0" smtClean="0">
                <a:solidFill>
                  <a:schemeClr val="tx2"/>
                </a:solidFill>
              </a:rPr>
              <a:t>OCR Languages /Barcodes / </a:t>
            </a:r>
            <a:r>
              <a:rPr lang="en-US" dirty="0" err="1" smtClean="0">
                <a:solidFill>
                  <a:schemeClr val="tx2"/>
                </a:solidFill>
              </a:rPr>
              <a:t>MICR</a:t>
            </a:r>
            <a:endParaRPr lang="en-US" dirty="0" smtClean="0">
              <a:solidFill>
                <a:schemeClr val="tx2"/>
              </a:solidFill>
            </a:endParaRP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Barcode or Blank Page Separation</a:t>
            </a:r>
          </a:p>
          <a:p>
            <a:pPr algn="ctr"/>
            <a:r>
              <a:rPr lang="en-GB" dirty="0" smtClean="0">
                <a:solidFill>
                  <a:schemeClr val="tx2"/>
                </a:solidFill>
              </a:rPr>
              <a:t>Output Formats: PDF, PDF-A, PDF-</a:t>
            </a:r>
            <a:r>
              <a:rPr lang="en-GB" dirty="0" err="1" smtClean="0">
                <a:solidFill>
                  <a:schemeClr val="tx2"/>
                </a:solidFill>
              </a:rPr>
              <a:t>iHQC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XPS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XPS-iHQC</a:t>
            </a:r>
            <a:r>
              <a:rPr lang="en-GB" dirty="0" smtClean="0">
                <a:solidFill>
                  <a:schemeClr val="tx2"/>
                </a:solidFill>
              </a:rPr>
              <a:t>, Encrypted PDF Word, RTF, </a:t>
            </a:r>
            <a:r>
              <a:rPr lang="en-GB" dirty="0" smtClean="0">
                <a:solidFill>
                  <a:schemeClr val="tx2"/>
                </a:solidFill>
              </a:rPr>
              <a:t>XML, </a:t>
            </a:r>
            <a:r>
              <a:rPr lang="en-GB" dirty="0" err="1" smtClean="0">
                <a:solidFill>
                  <a:schemeClr val="tx2"/>
                </a:solidFill>
              </a:rPr>
              <a:t>WordML</a:t>
            </a:r>
            <a:r>
              <a:rPr lang="en-GB" dirty="0" smtClean="0">
                <a:solidFill>
                  <a:schemeClr val="tx2"/>
                </a:solidFill>
              </a:rPr>
              <a:t>, HTML, Text, </a:t>
            </a:r>
            <a:r>
              <a:rPr lang="en-GB" dirty="0" err="1" smtClean="0">
                <a:solidFill>
                  <a:schemeClr val="tx2"/>
                </a:solidFill>
              </a:rPr>
              <a:t>SpreadsheetML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ODT</a:t>
            </a:r>
            <a:r>
              <a:rPr lang="en-GB" dirty="0" smtClean="0">
                <a:solidFill>
                  <a:schemeClr val="tx2"/>
                </a:solidFill>
              </a:rPr>
              <a:t>, Image</a:t>
            </a:r>
            <a:endParaRPr lang="en-US" dirty="0" smtClean="0">
              <a:solidFill>
                <a:schemeClr val="tx2"/>
              </a:solidFill>
            </a:endParaRP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Export to Microsoft SharePoint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Multi-CPU add-on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etc…</a:t>
            </a:r>
            <a:endParaRPr kumimoji="0" lang="en-US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-614370" y="571480"/>
            <a:ext cx="5043494" cy="714380"/>
          </a:xfrm>
        </p:spPr>
        <p:txBody>
          <a:bodyPr>
            <a:noAutofit/>
          </a:bodyPr>
          <a:lstStyle/>
          <a:p>
            <a:r>
              <a:rPr lang="en-GB" sz="3600" b="1" dirty="0" err="1" smtClean="0"/>
              <a:t>IRISDocument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Server</a:t>
            </a: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941808" y="3799204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2018008" y="3799205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98800" y="2299006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875000" y="229900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71406" y="159702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214283" y="357166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28596" y="70563"/>
            <a:ext cx="550072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b="1" dirty="0" smtClean="0">
              <a:solidFill>
                <a:schemeClr val="tx2"/>
              </a:solidFill>
            </a:endParaRPr>
          </a:p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High Speed</a:t>
            </a:r>
          </a:p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Easy-to-Use , </a:t>
            </a:r>
            <a:r>
              <a:rPr lang="en-US" sz="2400" b="1" dirty="0" smtClean="0">
                <a:solidFill>
                  <a:schemeClr val="tx2"/>
                </a:solidFill>
              </a:rPr>
              <a:t>Production </a:t>
            </a: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Scanning and OCR Solution</a:t>
            </a:r>
            <a:endParaRPr lang="en-US" sz="2000" b="1" dirty="0" smtClean="0">
              <a:solidFill>
                <a:schemeClr val="tx2"/>
              </a:solidFill>
            </a:endParaRPr>
          </a:p>
          <a:p>
            <a:pPr algn="ctr"/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   Native TWAIN support / Native ISIS support /  TWAIN-</a:t>
            </a:r>
            <a:r>
              <a:rPr lang="en-US" sz="1400" dirty="0" err="1" smtClean="0">
                <a:solidFill>
                  <a:schemeClr val="tx2"/>
                </a:solidFill>
              </a:rPr>
              <a:t>VRS</a:t>
            </a:r>
            <a:r>
              <a:rPr lang="en-US" sz="1400" dirty="0" smtClean="0">
                <a:solidFill>
                  <a:schemeClr val="tx2"/>
                </a:solidFill>
              </a:rPr>
              <a:t> / ISIS-</a:t>
            </a:r>
            <a:r>
              <a:rPr lang="en-US" sz="1400" dirty="0" err="1" smtClean="0">
                <a:solidFill>
                  <a:schemeClr val="tx2"/>
                </a:solidFill>
              </a:rPr>
              <a:t>VRS</a:t>
            </a:r>
            <a:r>
              <a:rPr lang="en-US" sz="1400" dirty="0" smtClean="0">
                <a:solidFill>
                  <a:schemeClr val="tx2"/>
                </a:solidFill>
              </a:rPr>
              <a:t> </a:t>
            </a:r>
          </a:p>
          <a:p>
            <a:pPr algn="ctr"/>
            <a:endParaRPr lang="en-US" sz="14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1400" b="1" dirty="0" smtClean="0">
                <a:solidFill>
                  <a:schemeClr val="tx2"/>
                </a:solidFill>
              </a:rPr>
              <a:t>Multi-stream</a:t>
            </a:r>
            <a:r>
              <a:rPr lang="en-US" sz="1400" dirty="0" smtClean="0">
                <a:solidFill>
                  <a:schemeClr val="tx2"/>
                </a:solidFill>
              </a:rPr>
              <a:t>: generate </a:t>
            </a:r>
            <a:r>
              <a:rPr lang="en-US" sz="1400" dirty="0" err="1" smtClean="0">
                <a:solidFill>
                  <a:schemeClr val="tx2"/>
                </a:solidFill>
              </a:rPr>
              <a:t>colour</a:t>
            </a:r>
            <a:r>
              <a:rPr lang="en-US" sz="1400" dirty="0" smtClean="0">
                <a:solidFill>
                  <a:schemeClr val="tx2"/>
                </a:solidFill>
              </a:rPr>
              <a:t> and B/W or </a:t>
            </a:r>
            <a:r>
              <a:rPr lang="en-US" sz="1400" dirty="0" err="1" smtClean="0">
                <a:solidFill>
                  <a:schemeClr val="tx2"/>
                </a:solidFill>
              </a:rPr>
              <a:t>colour</a:t>
            </a:r>
            <a:r>
              <a:rPr lang="en-US" sz="1400" dirty="0" smtClean="0">
                <a:solidFill>
                  <a:schemeClr val="tx2"/>
                </a:solidFill>
              </a:rPr>
              <a:t> and </a:t>
            </a:r>
          </a:p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grayscale images EVEN if the scanner does not support it </a:t>
            </a:r>
          </a:p>
          <a:p>
            <a:pPr algn="ctr"/>
            <a:endParaRPr lang="en-US" sz="14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1400" b="1" dirty="0" smtClean="0">
                <a:solidFill>
                  <a:schemeClr val="tx2"/>
                </a:solidFill>
              </a:rPr>
              <a:t>Scan from files</a:t>
            </a:r>
            <a:r>
              <a:rPr lang="en-US" sz="1400" dirty="0" smtClean="0">
                <a:solidFill>
                  <a:schemeClr val="tx2"/>
                </a:solidFill>
              </a:rPr>
              <a:t>: import pre-scanned images / Command line</a:t>
            </a:r>
          </a:p>
          <a:p>
            <a:pPr algn="ctr"/>
            <a:endParaRPr lang="en-US" sz="14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1400" b="1" dirty="0" smtClean="0">
                <a:solidFill>
                  <a:schemeClr val="tx2"/>
                </a:solidFill>
              </a:rPr>
              <a:t>Pre-processing:</a:t>
            </a:r>
            <a:r>
              <a:rPr lang="en-US" sz="1400" dirty="0" smtClean="0">
                <a:solidFill>
                  <a:schemeClr val="tx2"/>
                </a:solidFill>
              </a:rPr>
              <a:t> </a:t>
            </a:r>
            <a:r>
              <a:rPr lang="en-US" sz="1400" dirty="0" err="1" smtClean="0">
                <a:solidFill>
                  <a:schemeClr val="tx2"/>
                </a:solidFill>
              </a:rPr>
              <a:t>Deskewing</a:t>
            </a:r>
            <a:r>
              <a:rPr lang="en-US" sz="1400" dirty="0" smtClean="0">
                <a:solidFill>
                  <a:schemeClr val="tx2"/>
                </a:solidFill>
              </a:rPr>
              <a:t>/ Advanced </a:t>
            </a:r>
            <a:r>
              <a:rPr lang="en-US" sz="1400" dirty="0" err="1" smtClean="0">
                <a:solidFill>
                  <a:schemeClr val="tx2"/>
                </a:solidFill>
              </a:rPr>
              <a:t>binarization</a:t>
            </a:r>
            <a:r>
              <a:rPr lang="en-US" sz="1400" dirty="0" smtClean="0">
                <a:solidFill>
                  <a:schemeClr val="tx2"/>
                </a:solidFill>
              </a:rPr>
              <a:t> / </a:t>
            </a:r>
            <a:r>
              <a:rPr lang="en-US" sz="1400" dirty="0" err="1" smtClean="0">
                <a:solidFill>
                  <a:schemeClr val="tx2"/>
                </a:solidFill>
              </a:rPr>
              <a:t>Despeckling</a:t>
            </a:r>
            <a:r>
              <a:rPr lang="en-US" sz="1400" dirty="0" smtClean="0">
                <a:solidFill>
                  <a:schemeClr val="tx2"/>
                </a:solidFill>
              </a:rPr>
              <a:t> / </a:t>
            </a:r>
          </a:p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Line Removal / Black border Removal / </a:t>
            </a:r>
            <a:r>
              <a:rPr lang="en-US" sz="1400" dirty="0" err="1" smtClean="0">
                <a:solidFill>
                  <a:schemeClr val="tx2"/>
                </a:solidFill>
              </a:rPr>
              <a:t>Colour</a:t>
            </a:r>
            <a:r>
              <a:rPr lang="en-US" sz="1400" dirty="0" smtClean="0">
                <a:solidFill>
                  <a:schemeClr val="tx2"/>
                </a:solidFill>
              </a:rPr>
              <a:t> dropout / Smoothening</a:t>
            </a:r>
          </a:p>
          <a:p>
            <a:pPr algn="ctr"/>
            <a:endParaRPr lang="en-GB" sz="1400" dirty="0" smtClean="0">
              <a:solidFill>
                <a:schemeClr val="tx2"/>
              </a:solidFill>
            </a:endParaRPr>
          </a:p>
          <a:p>
            <a:pPr algn="ctr"/>
            <a:r>
              <a:rPr lang="en-GB" sz="1400" b="1" dirty="0" smtClean="0">
                <a:solidFill>
                  <a:schemeClr val="tx2"/>
                </a:solidFill>
              </a:rPr>
              <a:t>Document Identification / Document Structuring / Document Indexing</a:t>
            </a:r>
            <a:endParaRPr lang="en-US" sz="14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400" b="1" dirty="0" smtClean="0">
                <a:solidFill>
                  <a:schemeClr val="tx2"/>
                </a:solidFill>
              </a:rPr>
              <a:t>Document re-naming </a:t>
            </a:r>
          </a:p>
          <a:p>
            <a:pPr algn="ctr"/>
            <a:r>
              <a:rPr lang="en-GB" sz="1400" dirty="0" smtClean="0">
                <a:solidFill>
                  <a:schemeClr val="tx2"/>
                </a:solidFill>
              </a:rPr>
              <a:t>(</a:t>
            </a:r>
            <a:r>
              <a:rPr lang="en-GB" sz="1400" dirty="0" err="1" smtClean="0">
                <a:solidFill>
                  <a:schemeClr val="tx2"/>
                </a:solidFill>
              </a:rPr>
              <a:t>Zonal</a:t>
            </a:r>
            <a:r>
              <a:rPr lang="en-GB" sz="1400" dirty="0" smtClean="0">
                <a:solidFill>
                  <a:schemeClr val="tx2"/>
                </a:solidFill>
              </a:rPr>
              <a:t> OCR / </a:t>
            </a:r>
            <a:r>
              <a:rPr lang="en-GB" sz="1400" dirty="0" err="1" smtClean="0">
                <a:solidFill>
                  <a:schemeClr val="tx2"/>
                </a:solidFill>
              </a:rPr>
              <a:t>Zonal</a:t>
            </a:r>
            <a:r>
              <a:rPr lang="en-GB" sz="1400" dirty="0" smtClean="0">
                <a:solidFill>
                  <a:schemeClr val="tx2"/>
                </a:solidFill>
              </a:rPr>
              <a:t> </a:t>
            </a:r>
            <a:r>
              <a:rPr lang="en-GB" sz="1400" dirty="0" err="1" smtClean="0">
                <a:solidFill>
                  <a:schemeClr val="tx2"/>
                </a:solidFill>
              </a:rPr>
              <a:t>ICR</a:t>
            </a:r>
            <a:r>
              <a:rPr lang="en-GB" sz="1400" dirty="0" smtClean="0">
                <a:solidFill>
                  <a:schemeClr val="tx2"/>
                </a:solidFill>
              </a:rPr>
              <a:t> / </a:t>
            </a:r>
            <a:r>
              <a:rPr lang="en-GB" sz="1400" dirty="0" err="1" smtClean="0">
                <a:solidFill>
                  <a:schemeClr val="tx2"/>
                </a:solidFill>
              </a:rPr>
              <a:t>Zonal</a:t>
            </a:r>
            <a:r>
              <a:rPr lang="en-GB" sz="1400" dirty="0" smtClean="0">
                <a:solidFill>
                  <a:schemeClr val="tx2"/>
                </a:solidFill>
              </a:rPr>
              <a:t>-Full page Barcode / </a:t>
            </a:r>
            <a:r>
              <a:rPr lang="en-GB" sz="1400" dirty="0" err="1" smtClean="0">
                <a:solidFill>
                  <a:schemeClr val="tx2"/>
                </a:solidFill>
              </a:rPr>
              <a:t>Zonal</a:t>
            </a:r>
            <a:r>
              <a:rPr lang="en-GB" sz="1400" dirty="0" smtClean="0">
                <a:solidFill>
                  <a:schemeClr val="tx2"/>
                </a:solidFill>
              </a:rPr>
              <a:t>-Full page Patch Code / Blank Page / Fingerprint)</a:t>
            </a:r>
          </a:p>
          <a:p>
            <a:pPr lvl="0" algn="ctr"/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r>
              <a:rPr lang="en-GB" sz="1400" dirty="0" smtClean="0">
                <a:solidFill>
                  <a:schemeClr val="tx2"/>
                </a:solidFill>
              </a:rPr>
              <a:t>Quality Control</a:t>
            </a:r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r>
              <a:rPr lang="en-US" sz="1400" b="1" dirty="0" smtClean="0">
                <a:solidFill>
                  <a:schemeClr val="tx2"/>
                </a:solidFill>
              </a:rPr>
              <a:t>Many</a:t>
            </a:r>
            <a:r>
              <a:rPr lang="en-US" sz="1400" dirty="0" smtClean="0">
                <a:solidFill>
                  <a:schemeClr val="tx2"/>
                </a:solidFill>
              </a:rPr>
              <a:t> Export Connectors</a:t>
            </a:r>
          </a:p>
          <a:p>
            <a:pPr algn="ctr"/>
            <a:r>
              <a:rPr lang="en-US" sz="1400" b="1" dirty="0" err="1" smtClean="0">
                <a:solidFill>
                  <a:schemeClr val="tx2"/>
                </a:solidFill>
              </a:rPr>
              <a:t>iHQC</a:t>
            </a:r>
            <a:r>
              <a:rPr lang="en-US" sz="1400" b="1" dirty="0" smtClean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Export to </a:t>
            </a:r>
            <a:r>
              <a:rPr lang="en-US" sz="1400" dirty="0" err="1" smtClean="0">
                <a:solidFill>
                  <a:schemeClr val="tx2"/>
                </a:solidFill>
              </a:rPr>
              <a:t>Sharepoint</a:t>
            </a:r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endParaRPr kumimoji="0" lang="en-US" sz="14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4572000" y="3929066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4648200" y="392906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5728022" y="2513320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5804222" y="2513321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2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357166"/>
            <a:ext cx="3519639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/>
          </p:cNvSpPr>
          <p:nvPr/>
        </p:nvSpPr>
        <p:spPr>
          <a:xfrm>
            <a:off x="1357290" y="802644"/>
            <a:ext cx="6286544" cy="5769628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1500167" y="1000108"/>
            <a:ext cx="6000792" cy="5572164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71604" y="714356"/>
            <a:ext cx="5929354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24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Professional </a:t>
            </a:r>
          </a:p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Solution for Document</a:t>
            </a:r>
            <a:r>
              <a:rPr lang="en-GB" sz="2400" b="1" dirty="0" smtClean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Processing, Digital Mailroom and Sophisticated Classification</a:t>
            </a:r>
          </a:p>
          <a:p>
            <a:pPr algn="ctr"/>
            <a:endParaRPr lang="en-US" sz="16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1600" b="1" dirty="0" smtClean="0">
                <a:solidFill>
                  <a:schemeClr val="tx2"/>
                </a:solidFill>
              </a:rPr>
              <a:t>Complete Capture Workflow</a:t>
            </a:r>
            <a:r>
              <a:rPr lang="en-US" sz="1600" dirty="0" smtClean="0">
                <a:solidFill>
                  <a:schemeClr val="tx2"/>
                </a:solidFill>
              </a:rPr>
              <a:t>: Import/Scanning, Capture, Reading, Identification, Quality Assurance and Validation and Export </a:t>
            </a:r>
          </a:p>
          <a:p>
            <a:pPr algn="ctr"/>
            <a:endParaRPr lang="en-US" sz="14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1600" b="1" dirty="0" err="1" smtClean="0">
                <a:solidFill>
                  <a:schemeClr val="tx2"/>
                </a:solidFill>
              </a:rPr>
              <a:t>FlexForms</a:t>
            </a:r>
            <a:r>
              <a:rPr lang="en-US" sz="1600" b="1" dirty="0" smtClean="0">
                <a:solidFill>
                  <a:schemeClr val="tx2"/>
                </a:solidFill>
              </a:rPr>
              <a:t> / </a:t>
            </a:r>
            <a:r>
              <a:rPr lang="en-GB" sz="1600" b="1" dirty="0" err="1" smtClean="0">
                <a:solidFill>
                  <a:schemeClr val="tx2"/>
                </a:solidFill>
              </a:rPr>
              <a:t>FreeForm</a:t>
            </a:r>
            <a:r>
              <a:rPr lang="en-GB" sz="1600" b="1" dirty="0" smtClean="0">
                <a:solidFill>
                  <a:schemeClr val="tx2"/>
                </a:solidFill>
              </a:rPr>
              <a:t> / Standard Forms Technology/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Autosort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endParaRPr lang="en-US" sz="11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1400" b="1" dirty="0" smtClean="0">
                <a:solidFill>
                  <a:schemeClr val="tx2"/>
                </a:solidFill>
              </a:rPr>
              <a:t>Very Intuitive and Easy-to-Use Interface / Self-Learning</a:t>
            </a:r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endParaRPr lang="en-US" sz="1400" dirty="0" smtClean="0">
              <a:solidFill>
                <a:schemeClr val="tx2"/>
              </a:solidFill>
            </a:endParaRPr>
          </a:p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Tax Forms / Vote Sheets / Mail / Checks / Invoices / CVs / Faxes / Census /Polls / Sort &amp; Index</a:t>
            </a:r>
          </a:p>
          <a:p>
            <a:pPr algn="ctr"/>
            <a:r>
              <a:rPr lang="en-US" sz="1600" dirty="0" smtClean="0">
                <a:solidFill>
                  <a:schemeClr val="tx2"/>
                </a:solidFill>
              </a:rPr>
              <a:t> OCR/ </a:t>
            </a:r>
            <a:r>
              <a:rPr lang="en-US" sz="1600" dirty="0" err="1" smtClean="0">
                <a:solidFill>
                  <a:schemeClr val="tx2"/>
                </a:solidFill>
              </a:rPr>
              <a:t>ICR</a:t>
            </a:r>
            <a:r>
              <a:rPr lang="en-US" sz="1600" dirty="0" smtClean="0">
                <a:solidFill>
                  <a:schemeClr val="tx2"/>
                </a:solidFill>
              </a:rPr>
              <a:t>/ </a:t>
            </a:r>
            <a:r>
              <a:rPr lang="en-US" sz="1600" dirty="0" err="1" smtClean="0">
                <a:solidFill>
                  <a:schemeClr val="tx2"/>
                </a:solidFill>
              </a:rPr>
              <a:t>OMR</a:t>
            </a:r>
            <a:r>
              <a:rPr lang="en-US" sz="1600" dirty="0" smtClean="0">
                <a:solidFill>
                  <a:schemeClr val="tx2"/>
                </a:solidFill>
              </a:rPr>
              <a:t>/ Barcode/ Banking Fonts/ Graphics recognition / Anchor Points/ Line Items/ </a:t>
            </a:r>
            <a:r>
              <a:rPr lang="en-GB" sz="1600" dirty="0" smtClean="0">
                <a:solidFill>
                  <a:schemeClr val="tx2"/>
                </a:solidFill>
              </a:rPr>
              <a:t>Voting </a:t>
            </a:r>
            <a:r>
              <a:rPr lang="en-GB" sz="1600" dirty="0" err="1" smtClean="0">
                <a:solidFill>
                  <a:schemeClr val="tx2"/>
                </a:solidFill>
              </a:rPr>
              <a:t>ICR</a:t>
            </a:r>
            <a:r>
              <a:rPr lang="en-GB" sz="1600" dirty="0" smtClean="0">
                <a:solidFill>
                  <a:schemeClr val="tx2"/>
                </a:solidFill>
              </a:rPr>
              <a:t> Engines/ Voting Barcode</a:t>
            </a:r>
            <a:endParaRPr lang="en-US" sz="1600" dirty="0" smtClean="0">
              <a:solidFill>
                <a:schemeClr val="tx2"/>
              </a:solidFill>
            </a:endParaRPr>
          </a:p>
          <a:p>
            <a:pPr algn="ctr"/>
            <a:endParaRPr lang="en-US" sz="1600" dirty="0" smtClean="0">
              <a:solidFill>
                <a:schemeClr val="tx2"/>
              </a:solidFill>
            </a:endParaRPr>
          </a:p>
          <a:p>
            <a:pPr algn="ctr"/>
            <a:r>
              <a:rPr lang="en-US" sz="1600" dirty="0" smtClean="0">
                <a:solidFill>
                  <a:schemeClr val="tx2"/>
                </a:solidFill>
              </a:rPr>
              <a:t>Client-Server architecture/ Many possibilities </a:t>
            </a:r>
          </a:p>
          <a:p>
            <a:pPr algn="ctr"/>
            <a:r>
              <a:rPr lang="en-US" sz="1600" dirty="0" smtClean="0">
                <a:solidFill>
                  <a:schemeClr val="tx2"/>
                </a:solidFill>
              </a:rPr>
              <a:t>for customization / Many possibilities for </a:t>
            </a:r>
          </a:p>
          <a:p>
            <a:pPr algn="ctr"/>
            <a:r>
              <a:rPr lang="en-US" sz="1600" dirty="0" smtClean="0">
                <a:solidFill>
                  <a:schemeClr val="tx2"/>
                </a:solidFill>
              </a:rPr>
              <a:t>integration / SDK available</a:t>
            </a:r>
          </a:p>
          <a:p>
            <a:pPr algn="ctr"/>
            <a:r>
              <a:rPr lang="en-US" sz="1600" dirty="0" smtClean="0">
                <a:solidFill>
                  <a:schemeClr val="tx2"/>
                </a:solidFill>
              </a:rPr>
              <a:t> </a:t>
            </a:r>
            <a:endParaRPr kumimoji="0" lang="en-US" sz="11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46076"/>
            <a:ext cx="8229600" cy="582594"/>
          </a:xfrm>
        </p:spPr>
        <p:txBody>
          <a:bodyPr>
            <a:normAutofit fontScale="90000"/>
          </a:bodyPr>
          <a:lstStyle/>
          <a:p>
            <a:pPr lvl="0"/>
            <a:r>
              <a:rPr lang="en-GB" b="1" dirty="0" err="1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IRISCapture</a:t>
            </a:r>
            <a:r>
              <a:rPr lang="en-GB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 Pro / X4D</a:t>
            </a:r>
            <a:r>
              <a:rPr lang="en-GB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/>
            </a:r>
            <a:br>
              <a:rPr lang="en-GB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</a:br>
            <a:endParaRPr lang="en-GB" dirty="0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4071934" y="-415638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4148134" y="-415637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2" name="Oval 11"/>
          <p:cNvSpPr>
            <a:spLocks noChangeAspect="1"/>
          </p:cNvSpPr>
          <p:nvPr/>
        </p:nvSpPr>
        <p:spPr>
          <a:xfrm>
            <a:off x="1928794" y="-428652"/>
            <a:ext cx="2630192" cy="2630192"/>
          </a:xfrm>
          <a:prstGeom prst="ellipse">
            <a:avLst/>
          </a:prstGeom>
          <a:noFill/>
          <a:ln w="44450" cmpd="sng">
            <a:solidFill>
              <a:srgbClr val="FF0000">
                <a:alpha val="15000"/>
              </a:srgbClr>
            </a:solidFill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>
            <a:spLocks noChangeAspect="1"/>
          </p:cNvSpPr>
          <p:nvPr/>
        </p:nvSpPr>
        <p:spPr>
          <a:xfrm>
            <a:off x="2004994" y="-428651"/>
            <a:ext cx="2515836" cy="245865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44450">
            <a:solidFill>
              <a:schemeClr val="accent1">
                <a:shade val="50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4129633" y="1705012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129633" y="1781212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b="1" dirty="0">
              <a:solidFill>
                <a:schemeClr val="tx2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986633" y="3138510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062833" y="31385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solidFill>
                <a:schemeClr val="tx2"/>
              </a:solidFill>
            </a:endParaRPr>
          </a:p>
        </p:txBody>
      </p:sp>
      <p:pic>
        <p:nvPicPr>
          <p:cNvPr id="19" name="Picture 18"/>
          <p:cNvPicPr/>
          <p:nvPr/>
        </p:nvPicPr>
        <p:blipFill>
          <a:blip r:embed="rId2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3670678" y="5357826"/>
            <a:ext cx="2081887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4857752" y="2071678"/>
            <a:ext cx="2286016" cy="642942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en-GB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18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Document</a:t>
            </a:r>
            <a:r>
              <a:rPr lang="en-GB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Server</a:t>
            </a:r>
            <a:endParaRPr lang="en-GB" sz="1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05683" y="5644566"/>
            <a:ext cx="333355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Advanced </a:t>
            </a:r>
            <a:r>
              <a:rPr lang="en-GB" sz="11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00693" y="2714620"/>
            <a:ext cx="23574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tx2"/>
                </a:solidFill>
              </a:rPr>
              <a:t>Network based for </a:t>
            </a:r>
          </a:p>
          <a:p>
            <a:r>
              <a:rPr lang="en-GB" sz="1200" b="1" dirty="0" smtClean="0">
                <a:solidFill>
                  <a:schemeClr val="tx2"/>
                </a:solidFill>
              </a:rPr>
              <a:t>24/7 Operations</a:t>
            </a:r>
          </a:p>
          <a:p>
            <a:pPr algn="ctr">
              <a:buFont typeface="Arial" pitchFamily="34" charset="0"/>
              <a:buChar char="•"/>
            </a:pPr>
            <a:endParaRPr lang="en-GB" sz="11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Export to MS </a:t>
            </a:r>
            <a:r>
              <a:rPr lang="en-GB" sz="1100" dirty="0" err="1" smtClean="0">
                <a:solidFill>
                  <a:schemeClr val="tx2"/>
                </a:solidFill>
              </a:rPr>
              <a:t>Sharepoint</a:t>
            </a:r>
            <a:endParaRPr lang="en-GB" sz="11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Many Output Formats</a:t>
            </a:r>
          </a:p>
          <a:p>
            <a:pPr algn="ctr">
              <a:buFont typeface="Arial" pitchFamily="34" charset="0"/>
              <a:buChar char="•"/>
            </a:pPr>
            <a:endParaRPr lang="en-GB" sz="11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1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05816" y="2443186"/>
            <a:ext cx="12144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05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05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05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0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05815" y="351475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XML</a:t>
            </a:r>
            <a:endParaRPr lang="en-GB" sz="1000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3000364" y="4929198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sz="1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691233" y="1705012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1919833" y="1781212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solidFill>
                <a:schemeClr val="tx2"/>
              </a:solidFill>
            </a:endParaRPr>
          </a:p>
        </p:txBody>
      </p:sp>
      <p:pic>
        <p:nvPicPr>
          <p:cNvPr id="23" name="Content Placeholder 4" descr="IPS-3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273051"/>
            <a:ext cx="2000264" cy="36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4105816" y="2443186"/>
            <a:ext cx="12144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05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05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05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0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05815" y="351475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000" dirty="0" smtClean="0">
                <a:solidFill>
                  <a:schemeClr val="tx2"/>
                </a:solidFill>
              </a:rPr>
              <a:t>XML</a:t>
            </a:r>
            <a:endParaRPr lang="en-GB" sz="1000" dirty="0">
              <a:solidFill>
                <a:schemeClr val="tx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43042" y="2285992"/>
            <a:ext cx="2428892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b="1" dirty="0" smtClean="0">
              <a:solidFill>
                <a:schemeClr val="tx2"/>
              </a:solidFill>
            </a:endParaRPr>
          </a:p>
          <a:p>
            <a:pPr algn="ctr"/>
            <a:endParaRPr lang="en-GB" sz="11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100" b="1" dirty="0" smtClean="0">
                <a:solidFill>
                  <a:schemeClr val="tx2"/>
                </a:solidFill>
              </a:rPr>
              <a:t>            </a:t>
            </a:r>
            <a:r>
              <a:rPr lang="en-GB" sz="1200" b="1" dirty="0" smtClean="0">
                <a:solidFill>
                  <a:schemeClr val="tx2"/>
                </a:solidFill>
              </a:rPr>
              <a:t>Open to All Scanners</a:t>
            </a:r>
            <a:endParaRPr lang="en-GB" sz="11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1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Enhancement</a:t>
            </a:r>
            <a:endParaRPr lang="en-GB" sz="11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100" dirty="0" smtClean="0">
              <a:solidFill>
                <a:schemeClr val="tx2"/>
              </a:solidFill>
            </a:endParaRPr>
          </a:p>
          <a:p>
            <a:pPr algn="ctr"/>
            <a:endParaRPr lang="en-GB" sz="1100" b="1" dirty="0">
              <a:solidFill>
                <a:schemeClr val="tx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05683" y="3701397"/>
            <a:ext cx="1500198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05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05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05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050" dirty="0" err="1" smtClean="0">
                <a:solidFill>
                  <a:schemeClr val="tx2"/>
                </a:solidFill>
              </a:rPr>
              <a:t>Zonal</a:t>
            </a:r>
            <a:r>
              <a:rPr lang="en-GB" sz="1050" dirty="0" smtClean="0">
                <a:solidFill>
                  <a:schemeClr val="tx2"/>
                </a:solidFill>
              </a:rPr>
              <a:t> OCR / </a:t>
            </a:r>
            <a:r>
              <a:rPr lang="en-GB" sz="1050" dirty="0" err="1" smtClean="0">
                <a:solidFill>
                  <a:schemeClr val="tx2"/>
                </a:solidFill>
              </a:rPr>
              <a:t>ICR</a:t>
            </a:r>
            <a:endParaRPr lang="en-GB" sz="105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05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66754"/>
            <a:ext cx="8358246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tx2"/>
                </a:solidFill>
              </a:rPr>
              <a:t>Alone </a:t>
            </a:r>
            <a:r>
              <a:rPr lang="en-US" sz="3200" b="1" dirty="0" smtClean="0">
                <a:solidFill>
                  <a:schemeClr val="tx2"/>
                </a:solidFill>
              </a:rPr>
              <a:t>or together to meet your </a:t>
            </a:r>
            <a:r>
              <a:rPr lang="en-US" sz="3200" b="1" dirty="0" smtClean="0">
                <a:solidFill>
                  <a:schemeClr val="tx2"/>
                </a:solidFill>
              </a:rPr>
              <a:t>needs</a:t>
            </a:r>
            <a:endParaRPr lang="en-US" sz="3200" b="1" dirty="0" smtClean="0">
              <a:solidFill>
                <a:schemeClr val="tx2"/>
              </a:solidFill>
            </a:endParaRPr>
          </a:p>
          <a:p>
            <a:pPr algn="just"/>
            <a:r>
              <a:rPr lang="en-US" sz="1600" b="1" dirty="0" smtClean="0">
                <a:solidFill>
                  <a:schemeClr val="tx2"/>
                </a:solidFill>
              </a:rPr>
              <a:t>All </a:t>
            </a:r>
            <a:r>
              <a:rPr lang="en-US" sz="1600" b="1" dirty="0" smtClean="0">
                <a:solidFill>
                  <a:schemeClr val="tx2"/>
                </a:solidFill>
              </a:rPr>
              <a:t>different </a:t>
            </a:r>
            <a:r>
              <a:rPr lang="en-US" sz="1600" b="1" dirty="0" err="1" smtClean="0">
                <a:solidFill>
                  <a:schemeClr val="tx2"/>
                </a:solidFill>
              </a:rPr>
              <a:t>I.R.I.S.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applications can be </a:t>
            </a:r>
            <a:r>
              <a:rPr lang="en-US" sz="1600" b="1" dirty="0" smtClean="0">
                <a:solidFill>
                  <a:schemeClr val="tx2"/>
                </a:solidFill>
              </a:rPr>
              <a:t>perfectly integrated within each </a:t>
            </a:r>
            <a:r>
              <a:rPr lang="en-US" sz="1600" b="1" dirty="0" smtClean="0">
                <a:solidFill>
                  <a:schemeClr val="tx2"/>
                </a:solidFill>
              </a:rPr>
              <a:t>other. </a:t>
            </a:r>
            <a:r>
              <a:rPr lang="en-US" sz="1600" b="1" dirty="0" smtClean="0">
                <a:solidFill>
                  <a:schemeClr val="tx2"/>
                </a:solidFill>
              </a:rPr>
              <a:t>Depending on the complexity of </a:t>
            </a:r>
            <a:r>
              <a:rPr lang="en-US" sz="1600" b="1" dirty="0" smtClean="0">
                <a:solidFill>
                  <a:schemeClr val="tx2"/>
                </a:solidFill>
              </a:rPr>
              <a:t>your projects </a:t>
            </a:r>
            <a:r>
              <a:rPr lang="en-US" sz="1600" b="1" dirty="0" smtClean="0">
                <a:solidFill>
                  <a:schemeClr val="tx2"/>
                </a:solidFill>
              </a:rPr>
              <a:t>you can combine the different applications to offer a simple / more advanced or / </a:t>
            </a:r>
            <a:r>
              <a:rPr lang="en-US" sz="1600" b="1" dirty="0" smtClean="0">
                <a:solidFill>
                  <a:schemeClr val="tx2"/>
                </a:solidFill>
              </a:rPr>
              <a:t>a complex </a:t>
            </a:r>
            <a:r>
              <a:rPr lang="en-US" sz="1600" b="1" dirty="0" smtClean="0">
                <a:solidFill>
                  <a:schemeClr val="tx2"/>
                </a:solidFill>
              </a:rPr>
              <a:t>solution. These possible combinations will let you propose a commercially competitive solution without needing to pay for extra capabilities no required</a:t>
            </a:r>
            <a:r>
              <a:rPr lang="en-US" sz="1600" b="1" dirty="0" smtClean="0">
                <a:solidFill>
                  <a:schemeClr val="tx2"/>
                </a:solidFill>
              </a:rPr>
              <a:t>.</a:t>
            </a:r>
            <a:endParaRPr lang="en-US" sz="1600" b="1" dirty="0" smtClean="0">
              <a:solidFill>
                <a:schemeClr val="tx2"/>
              </a:solidFill>
            </a:endParaRPr>
          </a:p>
          <a:p>
            <a:pPr algn="ctr"/>
            <a:endParaRPr lang="en-GB" sz="11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8145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963" y="214290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00036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00497" y="1142984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43042" y="1000108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/>
          </a:p>
          <a:p>
            <a:pPr algn="ctr"/>
            <a:endParaRPr lang="en-GB" sz="1300" b="1" dirty="0" smtClean="0"/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86380" y="624561"/>
            <a:ext cx="342902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Scan documents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Separate them based on layout of the separator page (Fingerprint technology)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Automatically index the documents based on customer  ID number printed in the separator page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Create searchable PDF/A files in </a:t>
            </a:r>
            <a:r>
              <a:rPr lang="en-US" dirty="0" err="1" smtClean="0">
                <a:solidFill>
                  <a:schemeClr val="tx2"/>
                </a:solidFill>
              </a:rPr>
              <a:t>colour</a:t>
            </a:r>
            <a:r>
              <a:rPr lang="en-US" dirty="0" smtClean="0">
                <a:solidFill>
                  <a:schemeClr val="tx2"/>
                </a:solidFill>
              </a:rPr>
              <a:t> with really low file </a:t>
            </a:r>
            <a:r>
              <a:rPr lang="en-US" dirty="0" smtClean="0">
                <a:solidFill>
                  <a:schemeClr val="tx2"/>
                </a:solidFill>
              </a:rPr>
              <a:t>size (</a:t>
            </a:r>
            <a:r>
              <a:rPr lang="en-US" dirty="0" err="1" smtClean="0">
                <a:solidFill>
                  <a:schemeClr val="tx2"/>
                </a:solidFill>
              </a:rPr>
              <a:t>iHQC</a:t>
            </a:r>
            <a:r>
              <a:rPr lang="en-US" dirty="0" smtClean="0">
                <a:solidFill>
                  <a:schemeClr val="tx2"/>
                </a:solidFill>
              </a:rPr>
              <a:t>)</a:t>
            </a: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Name them with the customer number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8145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0243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0243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2"/>
              </a:solidFill>
            </a:endParaRPr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963" y="214290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6172240" y="346076"/>
            <a:ext cx="3400420" cy="511156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en-GB" sz="31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31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en-GB" sz="28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ocument</a:t>
            </a:r>
            <a:r>
              <a:rPr lang="en-GB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Server</a:t>
            </a:r>
            <a:endParaRPr lang="en-GB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0036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14941" y="1358144"/>
            <a:ext cx="235745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tx2"/>
                </a:solidFill>
              </a:rPr>
              <a:t>Network based for </a:t>
            </a:r>
          </a:p>
          <a:p>
            <a:r>
              <a:rPr lang="en-GB" sz="1600" b="1" dirty="0" smtClean="0">
                <a:solidFill>
                  <a:schemeClr val="tx2"/>
                </a:solidFill>
              </a:rPr>
              <a:t>24/7 Operations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Export to MS </a:t>
            </a:r>
            <a:r>
              <a:rPr lang="en-GB" sz="1300" dirty="0" err="1" smtClean="0">
                <a:solidFill>
                  <a:schemeClr val="tx2"/>
                </a:solidFill>
              </a:rPr>
              <a:t>Sharepoint</a:t>
            </a: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Many Output Formats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00497" y="1142984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14480" y="975682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4348" y="3929066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8596" y="3571876"/>
            <a:ext cx="81439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My Project 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r>
              <a:rPr lang="en-US" dirty="0" smtClean="0">
                <a:solidFill>
                  <a:schemeClr val="tx2"/>
                </a:solidFill>
              </a:rPr>
              <a:t>The volume to process is considerably increasing! Then,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  Scan on multiple scanning stations and create searchable PDF/A IHQC on a separate station.</a:t>
            </a:r>
          </a:p>
          <a:p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8145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963" y="214290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00036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00497" y="1142984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57356" y="500042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0694" y="642918"/>
            <a:ext cx="342902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Scan documents 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Separate them based on customer ID number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857250" lvl="1" indent="-40005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/>
                </a:solidFill>
              </a:rPr>
              <a:t>Located at a specific place on the documents</a:t>
            </a:r>
          </a:p>
          <a:p>
            <a:pPr marL="857250" lvl="1" indent="-40005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/>
                </a:solidFill>
              </a:rPr>
              <a:t>With a given format</a:t>
            </a:r>
          </a:p>
          <a:p>
            <a:pPr marL="857250" lvl="1" indent="-400050">
              <a:buFont typeface="Arial" pitchFamily="34" charset="0"/>
              <a:buChar char="•"/>
            </a:pPr>
            <a:endParaRPr lang="en-US" sz="1600" dirty="0" smtClean="0">
              <a:solidFill>
                <a:schemeClr val="tx2"/>
              </a:solidFill>
            </a:endParaRPr>
          </a:p>
          <a:p>
            <a:pPr marL="400050" indent="-40005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Index automatically based on additional information on the cover pages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859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8145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881314" y="2157410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957514" y="21574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963" y="214290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/>
          <p:nvPr/>
        </p:nvPicPr>
        <p:blipFill>
          <a:blip r:embed="rId3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3313488" y="6173687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3000364" y="3857628"/>
            <a:ext cx="333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0036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00497" y="1142984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57356" y="500042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2857488" y="5643578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29322" y="644894"/>
            <a:ext cx="30003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r>
              <a:rPr lang="en-US" dirty="0" smtClean="0">
                <a:solidFill>
                  <a:schemeClr val="tx2"/>
                </a:solidFill>
              </a:rPr>
              <a:t>The same project but,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The customer ID number happens to be anywhere in the page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01467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24327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4" name="Oval 13"/>
          <p:cNvSpPr/>
          <p:nvPr/>
        </p:nvSpPr>
        <p:spPr>
          <a:xfrm>
            <a:off x="4310074" y="2157410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86274" y="21574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8" name="Content Placeholder 4" descr="IPS-3d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-24"/>
            <a:ext cx="2319897" cy="42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/>
          <p:nvPr/>
        </p:nvPicPr>
        <p:blipFill>
          <a:blip r:embed="rId3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4742248" y="6173687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4429124" y="3857628"/>
            <a:ext cx="333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300" dirty="0"/>
          </a:p>
        </p:txBody>
      </p:sp>
      <p:sp>
        <p:nvSpPr>
          <p:cNvPr id="22" name="TextBox 21"/>
          <p:cNvSpPr txBox="1"/>
          <p:nvPr/>
        </p:nvSpPr>
        <p:spPr>
          <a:xfrm>
            <a:off x="442912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29257" y="1496785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57818" y="2214554"/>
            <a:ext cx="13573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43240" y="761368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/>
          </a:p>
          <a:p>
            <a:pPr algn="ctr"/>
            <a:endParaRPr lang="en-GB" sz="1300" b="1" dirty="0" smtClean="0"/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4286248" y="5643578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528409"/>
            <a:ext cx="257176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r>
              <a:rPr lang="en-US" dirty="0" smtClean="0">
                <a:solidFill>
                  <a:schemeClr val="tx2"/>
                </a:solidFill>
              </a:rPr>
              <a:t>Additionally, 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Create searchable </a:t>
            </a:r>
            <a:r>
              <a:rPr lang="en-US" dirty="0" err="1" smtClean="0">
                <a:solidFill>
                  <a:schemeClr val="tx2"/>
                </a:solidFill>
              </a:rPr>
              <a:t>colour</a:t>
            </a:r>
            <a:r>
              <a:rPr lang="en-US" dirty="0" smtClean="0">
                <a:solidFill>
                  <a:schemeClr val="tx2"/>
                </a:solidFill>
              </a:rPr>
              <a:t> PDF/A files at VERY low size (</a:t>
            </a:r>
            <a:r>
              <a:rPr lang="en-US" b="1" dirty="0" smtClean="0">
                <a:solidFill>
                  <a:schemeClr val="tx2"/>
                </a:solidFill>
              </a:rPr>
              <a:t>PDF/A 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iHQC</a:t>
            </a:r>
            <a:r>
              <a:rPr lang="en-US" dirty="0" smtClean="0">
                <a:solidFill>
                  <a:schemeClr val="tx2"/>
                </a:solidFill>
              </a:rPr>
              <a:t>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Named with the customer ID number</a:t>
            </a:r>
          </a:p>
        </p:txBody>
      </p:sp>
      <p:sp>
        <p:nvSpPr>
          <p:cNvPr id="17" name="Oval 16"/>
          <p:cNvSpPr/>
          <p:nvPr/>
        </p:nvSpPr>
        <p:spPr>
          <a:xfrm>
            <a:off x="545307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545307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2"/>
              </a:solidFill>
            </a:endParaRPr>
          </a:p>
        </p:txBody>
      </p:sp>
      <p:sp>
        <p:nvSpPr>
          <p:cNvPr id="23" name="Title 19"/>
          <p:cNvSpPr>
            <a:spLocks noGrp="1"/>
          </p:cNvSpPr>
          <p:nvPr>
            <p:ph type="title"/>
          </p:nvPr>
        </p:nvSpPr>
        <p:spPr>
          <a:xfrm>
            <a:off x="6786578" y="142852"/>
            <a:ext cx="2571768" cy="428628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en-GB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2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Document</a:t>
            </a:r>
            <a: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  Server</a:t>
            </a:r>
            <a:endParaRPr lang="en-GB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43701" y="1071546"/>
            <a:ext cx="235745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tx2"/>
                </a:solidFill>
              </a:rPr>
              <a:t>Network based for </a:t>
            </a:r>
          </a:p>
          <a:p>
            <a:r>
              <a:rPr lang="en-GB" sz="1600" b="1" dirty="0" smtClean="0">
                <a:solidFill>
                  <a:schemeClr val="tx2"/>
                </a:solidFill>
              </a:rPr>
              <a:t>24/7 Operations</a:t>
            </a:r>
          </a:p>
          <a:p>
            <a:pPr algn="ctr"/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Export to MS </a:t>
            </a:r>
            <a:r>
              <a:rPr lang="en-GB" sz="1300" dirty="0" err="1" smtClean="0">
                <a:solidFill>
                  <a:schemeClr val="tx2"/>
                </a:solidFill>
              </a:rPr>
              <a:t>Sharepoint</a:t>
            </a: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Many Output Formats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2881314" y="2157410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957514" y="21574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19" name="Picture 18"/>
          <p:cNvPicPr/>
          <p:nvPr/>
        </p:nvPicPr>
        <p:blipFill>
          <a:blip r:embed="rId2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3313488" y="6173687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3000364" y="3857628"/>
            <a:ext cx="333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00364" y="2285992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2857488" y="5643578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357166"/>
            <a:ext cx="8215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Scan invoices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Separate them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Extract key elements contained in these invoices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2881314" y="2157410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957514" y="21574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19" name="Picture 18"/>
          <p:cNvPicPr/>
          <p:nvPr/>
        </p:nvPicPr>
        <p:blipFill>
          <a:blip r:embed="rId2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3313488" y="6173687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3000364" y="3857628"/>
            <a:ext cx="333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2857488" y="5643578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9322" y="519524"/>
            <a:ext cx="31432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III</a:t>
            </a:r>
          </a:p>
          <a:p>
            <a:endParaRPr lang="en-US" dirty="0" smtClean="0">
              <a:solidFill>
                <a:schemeClr val="tx2"/>
              </a:solidFill>
            </a:endParaRPr>
          </a:p>
          <a:p>
            <a:pPr marL="342900" indent="-342900"/>
            <a:r>
              <a:rPr lang="en-US" dirty="0" smtClean="0">
                <a:solidFill>
                  <a:schemeClr val="tx2"/>
                </a:solidFill>
              </a:rPr>
              <a:t>Same project, but </a:t>
            </a:r>
          </a:p>
          <a:p>
            <a:pPr marL="342900" indent="-342900"/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I need to use EASILY separate according to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White page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Barcode</a:t>
            </a:r>
          </a:p>
        </p:txBody>
      </p:sp>
      <p:sp>
        <p:nvSpPr>
          <p:cNvPr id="11" name="Oval 10"/>
          <p:cNvSpPr/>
          <p:nvPr/>
        </p:nvSpPr>
        <p:spPr>
          <a:xfrm>
            <a:off x="1585914" y="404810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814514" y="481010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00497" y="1142984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00496" y="2214554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57356" y="500042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28926" y="2357430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  <p:pic>
        <p:nvPicPr>
          <p:cNvPr id="20" name="Content Placeholder 4" descr="IPS-3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963" y="214290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4881570" y="476248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881570" y="552448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2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3738570" y="2228848"/>
            <a:ext cx="3505200" cy="35052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814770" y="2228848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44450"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19" name="Picture 18"/>
          <p:cNvPicPr/>
          <p:nvPr/>
        </p:nvPicPr>
        <p:blipFill>
          <a:blip r:embed="rId2">
            <a:lum bright="-2000" contrast="22000"/>
          </a:blip>
          <a:srcRect l="57299" t="33048" r="23458" b="62954"/>
          <a:stretch>
            <a:fillRect/>
          </a:stretch>
        </p:blipFill>
        <p:spPr bwMode="auto">
          <a:xfrm>
            <a:off x="4170744" y="6245125"/>
            <a:ext cx="2544396" cy="39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7000892" y="142852"/>
            <a:ext cx="2543164" cy="796908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en-GB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IRIS</a:t>
            </a:r>
            <a:r>
              <a:rPr lang="en-GB" sz="2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Document</a:t>
            </a:r>
            <a: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GB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Server</a:t>
            </a:r>
            <a:endParaRPr lang="en-GB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57620" y="3929066"/>
            <a:ext cx="333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tx2"/>
                </a:solidFill>
              </a:rPr>
              <a:t>Invoice and Forms Specialization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Advanced Data Extraction</a:t>
            </a:r>
          </a:p>
          <a:p>
            <a:pPr algn="ctr"/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72197" y="1286706"/>
            <a:ext cx="235745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tx2"/>
                </a:solidFill>
              </a:rPr>
              <a:t>Network based for </a:t>
            </a:r>
          </a:p>
          <a:p>
            <a:r>
              <a:rPr lang="en-GB" sz="1600" b="1" dirty="0" smtClean="0">
                <a:solidFill>
                  <a:schemeClr val="tx2"/>
                </a:solidFill>
              </a:rPr>
              <a:t>24/7 Operations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Export to MS </a:t>
            </a:r>
            <a:r>
              <a:rPr lang="en-GB" sz="1300" dirty="0" err="1" smtClean="0">
                <a:solidFill>
                  <a:schemeClr val="tx2"/>
                </a:solidFill>
              </a:rPr>
              <a:t>Sharepoint</a:t>
            </a: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Many Output Formats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3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57753" y="1214422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57752" y="2285992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28" name="Title 19"/>
          <p:cNvSpPr txBox="1">
            <a:spLocks/>
          </p:cNvSpPr>
          <p:nvPr/>
        </p:nvSpPr>
        <p:spPr>
          <a:xfrm>
            <a:off x="3714744" y="5715016"/>
            <a:ext cx="3357586" cy="500066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IRIS</a:t>
            </a:r>
            <a:r>
              <a:rPr lang="en-GB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Capture </a:t>
            </a:r>
            <a:r>
              <a:rPr lang="en-GB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E11F3B"/>
                </a:solidFill>
                <a:latin typeface="+mj-lt"/>
                <a:ea typeface="+mj-ea"/>
                <a:cs typeface="+mj-cs"/>
              </a:rPr>
              <a:t>PRO</a:t>
            </a:r>
            <a:endParaRPr kumimoji="0" lang="en-GB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E11F3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2844" y="1428736"/>
            <a:ext cx="25003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My Project III</a:t>
            </a:r>
          </a:p>
          <a:p>
            <a:pPr marL="342900" indent="-342900"/>
            <a:endParaRPr lang="en-US" dirty="0" smtClean="0">
              <a:solidFill>
                <a:schemeClr val="tx2"/>
              </a:solidFill>
            </a:endParaRPr>
          </a:p>
          <a:p>
            <a:pPr marL="342900" indent="-342900"/>
            <a:r>
              <a:rPr lang="en-US" dirty="0" smtClean="0">
                <a:solidFill>
                  <a:schemeClr val="tx2"/>
                </a:solidFill>
              </a:rPr>
              <a:t>Same invoices, but additionally…</a:t>
            </a:r>
          </a:p>
          <a:p>
            <a:pPr marL="342900" indent="-342900"/>
            <a:endParaRPr lang="en-US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Generate PDF searchable files with the name of the file related to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/>
                </a:solidFill>
              </a:rPr>
              <a:t>Supplier and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/>
                </a:solidFill>
              </a:rPr>
              <a:t>Invoice number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sz="16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Send the indexes to MS </a:t>
            </a:r>
            <a:r>
              <a:rPr lang="en-US" dirty="0" err="1" smtClean="0">
                <a:solidFill>
                  <a:schemeClr val="tx2"/>
                </a:solidFill>
              </a:rPr>
              <a:t>Sharepoint</a:t>
            </a:r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2443170" y="476248"/>
            <a:ext cx="3581400" cy="3429000"/>
          </a:xfrm>
          <a:prstGeom prst="ellipse">
            <a:avLst/>
          </a:prstGeom>
          <a:noFill/>
          <a:ln w="44450" cmpd="sng">
            <a:solidFill>
              <a:srgbClr val="FF000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2671770" y="552448"/>
            <a:ext cx="3352800" cy="3276600"/>
          </a:xfrm>
          <a:prstGeom prst="ellipse">
            <a:avLst/>
          </a:prstGeom>
          <a:solidFill>
            <a:schemeClr val="accent1">
              <a:alpha val="25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23" name="Content Placeholder 4" descr="IPS-3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6219" y="285728"/>
            <a:ext cx="2462773" cy="44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4857753" y="1214422"/>
            <a:ext cx="1214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  <a:cs typeface="Times New Roman" pitchFamily="18" charset="0"/>
              </a:rPr>
              <a:t>iHQC</a:t>
            </a: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PDF/A</a:t>
            </a: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  <a:cs typeface="Times New Roman" pitchFamily="18" charset="0"/>
              </a:rPr>
              <a:t>PDF Searchable</a:t>
            </a:r>
            <a:endParaRPr lang="en-GB" sz="11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7752" y="2285992"/>
            <a:ext cx="12144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OCR /Barcodes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Pre-processing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100" dirty="0" smtClean="0">
                <a:solidFill>
                  <a:schemeClr val="tx2"/>
                </a:solidFill>
              </a:rPr>
              <a:t>XML</a:t>
            </a:r>
            <a:endParaRPr lang="en-GB" sz="1100" dirty="0">
              <a:solidFill>
                <a:schemeClr val="tx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71736" y="975682"/>
            <a:ext cx="242889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           </a:t>
            </a:r>
            <a:r>
              <a:rPr lang="en-GB" sz="1600" b="1" dirty="0" smtClean="0">
                <a:solidFill>
                  <a:schemeClr val="tx2"/>
                </a:solidFill>
              </a:rPr>
              <a:t>Open to All Scanners</a:t>
            </a:r>
            <a:endParaRPr lang="en-GB" sz="1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1300" b="1" dirty="0" smtClean="0">
                <a:solidFill>
                  <a:schemeClr val="tx2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Image enhancement</a:t>
            </a:r>
          </a:p>
          <a:p>
            <a:pPr algn="ctr">
              <a:buFont typeface="Arial" pitchFamily="34" charset="0"/>
              <a:buChar char="•"/>
            </a:pPr>
            <a:r>
              <a:rPr lang="en-GB" sz="1300" dirty="0" smtClean="0">
                <a:solidFill>
                  <a:schemeClr val="tx2"/>
                </a:solidFill>
              </a:rPr>
              <a:t>Quality Control of Scan Doc.</a:t>
            </a:r>
          </a:p>
          <a:p>
            <a:pPr algn="ctr">
              <a:buFont typeface="Arial" pitchFamily="34" charset="0"/>
              <a:buChar char="•"/>
            </a:pPr>
            <a:endParaRPr lang="en-GB" sz="1300" dirty="0" smtClean="0">
              <a:solidFill>
                <a:schemeClr val="tx2"/>
              </a:solidFill>
            </a:endParaRPr>
          </a:p>
          <a:p>
            <a:pPr algn="ctr"/>
            <a:endParaRPr lang="en-GB" sz="1300" b="1" dirty="0">
              <a:solidFill>
                <a:schemeClr val="tx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57620" y="2472633"/>
            <a:ext cx="150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Scanning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Classification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smtClean="0">
                <a:solidFill>
                  <a:schemeClr val="tx2"/>
                </a:solidFill>
              </a:rPr>
              <a:t>Data Extraction</a:t>
            </a:r>
          </a:p>
          <a:p>
            <a:pPr algn="ctr">
              <a:buFont typeface="Arial" pitchFamily="34" charset="0"/>
              <a:buChar char="•"/>
            </a:pPr>
            <a:r>
              <a:rPr lang="en-GB" sz="1200" dirty="0" err="1" smtClean="0">
                <a:solidFill>
                  <a:schemeClr val="tx2"/>
                </a:solidFill>
              </a:rPr>
              <a:t>Zonal</a:t>
            </a:r>
            <a:r>
              <a:rPr lang="en-GB" sz="1200" dirty="0" smtClean="0">
                <a:solidFill>
                  <a:schemeClr val="tx2"/>
                </a:solidFill>
              </a:rPr>
              <a:t> OCR / </a:t>
            </a:r>
            <a:r>
              <a:rPr lang="en-GB" sz="1200" dirty="0" err="1" smtClean="0">
                <a:solidFill>
                  <a:schemeClr val="tx2"/>
                </a:solidFill>
              </a:rPr>
              <a:t>ICR</a:t>
            </a:r>
            <a:endParaRPr lang="en-GB" sz="1200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en-GB" sz="1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500034" y="24288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200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latin typeface="Book Antiqua" pitchFamily="18" charset="0"/>
              </a:rPr>
              <a:t>Demo</a:t>
            </a:r>
            <a:endParaRPr kumimoji="0" lang="en-GB" sz="72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00034" y="24288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Thank you!</a:t>
            </a:r>
            <a:endParaRPr kumimoji="0" lang="en-GB" sz="72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2171</TotalTime>
  <Words>1040</Words>
  <Application>Microsoft Office PowerPoint</Application>
  <PresentationFormat>On-screen Show (4:3)</PresentationFormat>
  <Paragraphs>364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All for One and One for All!</vt:lpstr>
      <vt:lpstr>IRISDocument Server</vt:lpstr>
      <vt:lpstr>IRISDocument Server</vt:lpstr>
      <vt:lpstr>Slide 4</vt:lpstr>
      <vt:lpstr>IRISCapture Pro / X4D </vt:lpstr>
      <vt:lpstr>IRISDocument Server</vt:lpstr>
      <vt:lpstr>Slide 7</vt:lpstr>
      <vt:lpstr>IRISDocument Server</vt:lpstr>
      <vt:lpstr>Slide 9</vt:lpstr>
      <vt:lpstr>Slide 10</vt:lpstr>
      <vt:lpstr>IRISDocument                      Server</vt:lpstr>
      <vt:lpstr>Slide 12</vt:lpstr>
      <vt:lpstr>Slide 13</vt:lpstr>
      <vt:lpstr>IRISDocument Server</vt:lpstr>
      <vt:lpstr>Slide 15</vt:lpstr>
      <vt:lpstr>Slide 16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Alejandro Grussi</cp:lastModifiedBy>
  <cp:revision>41</cp:revision>
  <dcterms:created xsi:type="dcterms:W3CDTF">2009-01-06T16:34:48Z</dcterms:created>
  <dcterms:modified xsi:type="dcterms:W3CDTF">2009-01-31T17:39:46Z</dcterms:modified>
</cp:coreProperties>
</file>